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ntserrat" charset="1" panose="00000500000000000000"/>
      <p:regular r:id="rId17"/>
    </p:embeddedFont>
    <p:embeddedFont>
      <p:font typeface="Heebo Light" charset="1" panose="000004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fonts/font18.fntdata" Type="http://schemas.openxmlformats.org/officeDocument/2006/relationships/font"/><Relationship Id="rId19" Target="notesSlides/notesSlide2.xml" Type="http://schemas.openxmlformats.org/officeDocument/2006/relationships/notesSlide"/><Relationship Id="rId2" Target="presProps.xml" Type="http://schemas.openxmlformats.org/officeDocument/2006/relationships/presProps"/><Relationship Id="rId20" Target="notesSlides/notesSlide3.xml" Type="http://schemas.openxmlformats.org/officeDocument/2006/relationships/notesSlide"/><Relationship Id="rId21" Target="notesSlides/notesSlide4.xml" Type="http://schemas.openxmlformats.org/officeDocument/2006/relationships/notesSlide"/><Relationship Id="rId22" Target="notesSlides/notesSlide5.xml" Type="http://schemas.openxmlformats.org/officeDocument/2006/relationships/notesSlide"/><Relationship Id="rId23" Target="notesSlides/notesSlide6.xml" Type="http://schemas.openxmlformats.org/officeDocument/2006/relationships/notesSlide"/><Relationship Id="rId24" Target="notesSlides/notesSlide7.xml" Type="http://schemas.openxmlformats.org/officeDocument/2006/relationships/notesSlide"/><Relationship Id="rId25" Target="notesSlides/notesSlide8.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7.png" Type="http://schemas.openxmlformats.org/officeDocument/2006/relationships/image"/><Relationship Id="rId4" Target="../media/image1.png" Type="http://schemas.openxmlformats.org/officeDocument/2006/relationships/image"/><Relationship Id="rId5"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png" Type="http://schemas.openxmlformats.org/officeDocument/2006/relationships/image"/><Relationship Id="rId4" Target="../media/image1.png" Type="http://schemas.openxmlformats.org/officeDocument/2006/relationships/image"/><Relationship Id="rId5"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1.png" Type="http://schemas.openxmlformats.org/officeDocument/2006/relationships/image"/><Relationship Id="rId4" Target="../media/image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4.png" Type="http://schemas.openxmlformats.org/officeDocument/2006/relationships/image"/><Relationship Id="rId4" Target="../media/image1.pn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6.png" Type="http://schemas.openxmlformats.org/officeDocument/2006/relationships/image"/><Relationship Id="rId4" Target="../media/image1.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Freeform 7" id="7" descr="preencoded.png"/>
          <p:cNvSpPr/>
          <p:nvPr/>
        </p:nvSpPr>
        <p:spPr>
          <a:xfrm flipH="false" flipV="false" rot="0">
            <a:off x="11784360" y="2068860"/>
            <a:ext cx="6149280" cy="6149280"/>
          </a:xfrm>
          <a:custGeom>
            <a:avLst/>
            <a:gdLst/>
            <a:ahLst/>
            <a:cxnLst/>
            <a:rect r="r" b="b" t="t" l="l"/>
            <a:pathLst>
              <a:path h="6149280" w="6149280">
                <a:moveTo>
                  <a:pt x="0" y="0"/>
                </a:moveTo>
                <a:lnTo>
                  <a:pt x="6149280" y="0"/>
                </a:lnTo>
                <a:lnTo>
                  <a:pt x="6149280" y="6149280"/>
                </a:lnTo>
                <a:lnTo>
                  <a:pt x="0" y="6149280"/>
                </a:lnTo>
                <a:lnTo>
                  <a:pt x="0" y="0"/>
                </a:lnTo>
                <a:close/>
              </a:path>
            </a:pathLst>
          </a:custGeom>
          <a:blipFill>
            <a:blip r:embed="rId6"/>
            <a:stretch>
              <a:fillRect l="0" t="0" r="0" b="0"/>
            </a:stretch>
          </a:blipFill>
        </p:spPr>
      </p:sp>
      <p:sp>
        <p:nvSpPr>
          <p:cNvPr name="TextBox 8" id="8"/>
          <p:cNvSpPr txBox="true"/>
          <p:nvPr/>
        </p:nvSpPr>
        <p:spPr>
          <a:xfrm rot="0">
            <a:off x="992238" y="3326309"/>
            <a:ext cx="9445526" cy="1810047"/>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Library Management System Demo</a:t>
            </a:r>
          </a:p>
        </p:txBody>
      </p:sp>
      <p:sp>
        <p:nvSpPr>
          <p:cNvPr name="TextBox 9" id="9"/>
          <p:cNvSpPr txBox="true"/>
          <p:nvPr/>
        </p:nvSpPr>
        <p:spPr>
          <a:xfrm rot="0">
            <a:off x="992238" y="5475834"/>
            <a:ext cx="9445526"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Welcome to a demonstration of our new Library Management System! This system streamlines library operations, making it easier than ever to manage books, librarians, and issued books.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80000"/>
              </a:srgbClr>
            </a:solidFill>
          </p:spPr>
        </p:sp>
      </p:grpSp>
      <p:sp>
        <p:nvSpPr>
          <p:cNvPr name="TextBox 9" id="9"/>
          <p:cNvSpPr txBox="true"/>
          <p:nvPr/>
        </p:nvSpPr>
        <p:spPr>
          <a:xfrm rot="0">
            <a:off x="992238" y="1140321"/>
            <a:ext cx="7088237" cy="924074"/>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Login</a:t>
            </a:r>
          </a:p>
        </p:txBody>
      </p:sp>
      <p:sp>
        <p:nvSpPr>
          <p:cNvPr name="Freeform 10" id="10" descr="library management in java"/>
          <p:cNvSpPr/>
          <p:nvPr/>
        </p:nvSpPr>
        <p:spPr>
          <a:xfrm flipH="false" flipV="false" rot="0">
            <a:off x="992238" y="2489598"/>
            <a:ext cx="6071592" cy="4127599"/>
          </a:xfrm>
          <a:custGeom>
            <a:avLst/>
            <a:gdLst/>
            <a:ahLst/>
            <a:cxnLst/>
            <a:rect r="r" b="b" t="t" l="l"/>
            <a:pathLst>
              <a:path h="4127599" w="6071592">
                <a:moveTo>
                  <a:pt x="0" y="0"/>
                </a:moveTo>
                <a:lnTo>
                  <a:pt x="6071592" y="0"/>
                </a:lnTo>
                <a:lnTo>
                  <a:pt x="6071592" y="4127598"/>
                </a:lnTo>
                <a:lnTo>
                  <a:pt x="0" y="4127598"/>
                </a:lnTo>
                <a:lnTo>
                  <a:pt x="0" y="0"/>
                </a:lnTo>
                <a:close/>
              </a:path>
            </a:pathLst>
          </a:custGeom>
          <a:blipFill>
            <a:blip r:embed="rId6"/>
            <a:stretch>
              <a:fillRect l="-5" t="0" r="-5" b="0"/>
            </a:stretch>
          </a:blipFill>
        </p:spPr>
      </p:sp>
      <p:sp>
        <p:nvSpPr>
          <p:cNvPr name="TextBox 11" id="11"/>
          <p:cNvSpPr txBox="true"/>
          <p:nvPr/>
        </p:nvSpPr>
        <p:spPr>
          <a:xfrm rot="0">
            <a:off x="992238" y="7200602"/>
            <a:ext cx="3544044" cy="461962"/>
          </a:xfrm>
          <a:prstGeom prst="rect">
            <a:avLst/>
          </a:prstGeom>
        </p:spPr>
        <p:txBody>
          <a:bodyPr anchor="t" rtlCol="false" tIns="0" lIns="0" bIns="0" rIns="0">
            <a:spAutoFit/>
          </a:bodyPr>
          <a:lstStyle/>
          <a:p>
            <a:pPr algn="l">
              <a:lnSpc>
                <a:spcPts val="3437"/>
              </a:lnSpc>
            </a:pPr>
            <a:r>
              <a:rPr lang="en-US" sz="2750">
                <a:solidFill>
                  <a:srgbClr val="F2F0F4"/>
                </a:solidFill>
                <a:latin typeface="Montserrat"/>
                <a:ea typeface="Montserrat"/>
                <a:cs typeface="Montserrat"/>
                <a:sym typeface="Montserrat"/>
              </a:rPr>
              <a:t>Login Credentials</a:t>
            </a:r>
          </a:p>
        </p:txBody>
      </p:sp>
      <p:sp>
        <p:nvSpPr>
          <p:cNvPr name="TextBox 12" id="12"/>
          <p:cNvSpPr txBox="true"/>
          <p:nvPr/>
        </p:nvSpPr>
        <p:spPr>
          <a:xfrm rot="0">
            <a:off x="992238" y="7860357"/>
            <a:ext cx="7805886"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To access the system, enter "admin" for the username and "admin123" for the password.</a:t>
            </a:r>
          </a:p>
        </p:txBody>
      </p:sp>
      <p:sp>
        <p:nvSpPr>
          <p:cNvPr name="TextBox 13" id="13"/>
          <p:cNvSpPr txBox="true"/>
          <p:nvPr/>
        </p:nvSpPr>
        <p:spPr>
          <a:xfrm rot="0">
            <a:off x="9499401" y="7200602"/>
            <a:ext cx="3544044" cy="461962"/>
          </a:xfrm>
          <a:prstGeom prst="rect">
            <a:avLst/>
          </a:prstGeom>
        </p:spPr>
        <p:txBody>
          <a:bodyPr anchor="t" rtlCol="false" tIns="0" lIns="0" bIns="0" rIns="0">
            <a:spAutoFit/>
          </a:bodyPr>
          <a:lstStyle/>
          <a:p>
            <a:pPr algn="l">
              <a:lnSpc>
                <a:spcPts val="3437"/>
              </a:lnSpc>
            </a:pPr>
            <a:r>
              <a:rPr lang="en-US" sz="2750">
                <a:solidFill>
                  <a:srgbClr val="F2F0F4"/>
                </a:solidFill>
                <a:latin typeface="Montserrat"/>
                <a:ea typeface="Montserrat"/>
                <a:cs typeface="Montserrat"/>
                <a:sym typeface="Montserrat"/>
              </a:rPr>
              <a:t>Next Steps</a:t>
            </a:r>
          </a:p>
        </p:txBody>
      </p:sp>
      <p:sp>
        <p:nvSpPr>
          <p:cNvPr name="TextBox 14" id="14"/>
          <p:cNvSpPr txBox="true"/>
          <p:nvPr/>
        </p:nvSpPr>
        <p:spPr>
          <a:xfrm rot="0">
            <a:off x="9499401" y="7860357"/>
            <a:ext cx="7805886"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Once logged in, you can manage librarians, books, and issued books.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333" r="0" b="-83333"/>
            </a:stretch>
          </a:blipFill>
        </p:spPr>
      </p:sp>
      <p:sp>
        <p:nvSpPr>
          <p:cNvPr name="Freeform 3" id="3"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6" id="6" descr="preencoded.png"/>
          <p:cNvSpPr/>
          <p:nvPr/>
        </p:nvSpPr>
        <p:spPr>
          <a:xfrm flipH="false" flipV="false" rot="0">
            <a:off x="12273014" y="3419510"/>
            <a:ext cx="4986286" cy="3324190"/>
          </a:xfrm>
          <a:custGeom>
            <a:avLst/>
            <a:gdLst/>
            <a:ahLst/>
            <a:cxnLst/>
            <a:rect r="r" b="b" t="t" l="l"/>
            <a:pathLst>
              <a:path h="3324190" w="4986286">
                <a:moveTo>
                  <a:pt x="0" y="0"/>
                </a:moveTo>
                <a:lnTo>
                  <a:pt x="4986286" y="0"/>
                </a:lnTo>
                <a:lnTo>
                  <a:pt x="4986286" y="3324190"/>
                </a:lnTo>
                <a:lnTo>
                  <a:pt x="0" y="3324190"/>
                </a:lnTo>
                <a:lnTo>
                  <a:pt x="0" y="0"/>
                </a:lnTo>
                <a:close/>
              </a:path>
            </a:pathLst>
          </a:custGeom>
          <a:blipFill>
            <a:blip r:embed="rId5"/>
            <a:stretch>
              <a:fillRect l="0" t="0" r="0" b="0"/>
            </a:stretch>
          </a:blipFill>
        </p:spPr>
      </p:sp>
      <p:sp>
        <p:nvSpPr>
          <p:cNvPr name="TextBox 7" id="7"/>
          <p:cNvSpPr txBox="true"/>
          <p:nvPr/>
        </p:nvSpPr>
        <p:spPr>
          <a:xfrm rot="0">
            <a:off x="1028700" y="1762125"/>
            <a:ext cx="8166646" cy="924074"/>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Librarian Management</a:t>
            </a:r>
          </a:p>
        </p:txBody>
      </p:sp>
      <p:grpSp>
        <p:nvGrpSpPr>
          <p:cNvPr name="Group 8" id="8"/>
          <p:cNvGrpSpPr/>
          <p:nvPr/>
        </p:nvGrpSpPr>
        <p:grpSpPr>
          <a:xfrm rot="0">
            <a:off x="987475" y="3905399"/>
            <a:ext cx="647402" cy="647402"/>
            <a:chOff x="0" y="0"/>
            <a:chExt cx="863203" cy="863203"/>
          </a:xfrm>
        </p:grpSpPr>
        <p:sp>
          <p:nvSpPr>
            <p:cNvPr name="Freeform 9" id="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10" id="1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TextBox 11" id="11"/>
          <p:cNvSpPr txBox="true"/>
          <p:nvPr/>
        </p:nvSpPr>
        <p:spPr>
          <a:xfrm rot="0">
            <a:off x="1234380" y="4083100"/>
            <a:ext cx="153591" cy="358676"/>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1</a:t>
            </a:r>
          </a:p>
        </p:txBody>
      </p:sp>
      <p:sp>
        <p:nvSpPr>
          <p:cNvPr name="TextBox 12" id="12"/>
          <p:cNvSpPr txBox="true"/>
          <p:nvPr/>
        </p:nvSpPr>
        <p:spPr>
          <a:xfrm rot="0">
            <a:off x="1913632" y="3891111"/>
            <a:ext cx="3659684" cy="904875"/>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View Librarian Records</a:t>
            </a:r>
          </a:p>
        </p:txBody>
      </p:sp>
      <p:sp>
        <p:nvSpPr>
          <p:cNvPr name="TextBox 13" id="13"/>
          <p:cNvSpPr txBox="true"/>
          <p:nvPr/>
        </p:nvSpPr>
        <p:spPr>
          <a:xfrm rot="0">
            <a:off x="1913632" y="4880373"/>
            <a:ext cx="3659684"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Click "View Librarian" to see a list of all librarians.</a:t>
            </a:r>
          </a:p>
        </p:txBody>
      </p:sp>
      <p:grpSp>
        <p:nvGrpSpPr>
          <p:cNvPr name="Group 14" id="14"/>
          <p:cNvGrpSpPr/>
          <p:nvPr/>
        </p:nvGrpSpPr>
        <p:grpSpPr>
          <a:xfrm rot="0">
            <a:off x="5852071" y="3905399"/>
            <a:ext cx="647403" cy="647402"/>
            <a:chOff x="0" y="0"/>
            <a:chExt cx="863203" cy="863203"/>
          </a:xfrm>
        </p:grpSpPr>
        <p:sp>
          <p:nvSpPr>
            <p:cNvPr name="Freeform 15" id="15"/>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16" id="16"/>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TextBox 17" id="17"/>
          <p:cNvSpPr txBox="true"/>
          <p:nvPr/>
        </p:nvSpPr>
        <p:spPr>
          <a:xfrm rot="0">
            <a:off x="6054924" y="4083100"/>
            <a:ext cx="241547" cy="358676"/>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2</a:t>
            </a:r>
          </a:p>
        </p:txBody>
      </p:sp>
      <p:sp>
        <p:nvSpPr>
          <p:cNvPr name="TextBox 18" id="18"/>
          <p:cNvSpPr txBox="true"/>
          <p:nvPr/>
        </p:nvSpPr>
        <p:spPr>
          <a:xfrm rot="0">
            <a:off x="6778229" y="3891111"/>
            <a:ext cx="3544044"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Delete Librarian</a:t>
            </a:r>
          </a:p>
        </p:txBody>
      </p:sp>
      <p:sp>
        <p:nvSpPr>
          <p:cNvPr name="TextBox 19" id="19"/>
          <p:cNvSpPr txBox="true"/>
          <p:nvPr/>
        </p:nvSpPr>
        <p:spPr>
          <a:xfrm rot="0">
            <a:off x="6778229" y="4437460"/>
            <a:ext cx="3659684"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Click "Delete Librarian" to remove a librarian from the system.</a:t>
            </a:r>
          </a:p>
        </p:txBody>
      </p:sp>
      <p:grpSp>
        <p:nvGrpSpPr>
          <p:cNvPr name="Group 20" id="20"/>
          <p:cNvGrpSpPr/>
          <p:nvPr/>
        </p:nvGrpSpPr>
        <p:grpSpPr>
          <a:xfrm rot="0">
            <a:off x="987475" y="6481762"/>
            <a:ext cx="647402" cy="647402"/>
            <a:chOff x="0" y="0"/>
            <a:chExt cx="863203" cy="863203"/>
          </a:xfrm>
        </p:grpSpPr>
        <p:sp>
          <p:nvSpPr>
            <p:cNvPr name="Freeform 21" id="2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22" id="2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TextBox 23" id="23"/>
          <p:cNvSpPr txBox="true"/>
          <p:nvPr/>
        </p:nvSpPr>
        <p:spPr>
          <a:xfrm rot="0">
            <a:off x="1191220" y="6659464"/>
            <a:ext cx="239911" cy="358676"/>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3</a:t>
            </a:r>
          </a:p>
        </p:txBody>
      </p:sp>
      <p:sp>
        <p:nvSpPr>
          <p:cNvPr name="TextBox 24" id="24"/>
          <p:cNvSpPr txBox="true"/>
          <p:nvPr/>
        </p:nvSpPr>
        <p:spPr>
          <a:xfrm rot="0">
            <a:off x="1913632" y="6467475"/>
            <a:ext cx="3953768"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Deletion Confirmation</a:t>
            </a:r>
          </a:p>
        </p:txBody>
      </p:sp>
      <p:sp>
        <p:nvSpPr>
          <p:cNvPr name="TextBox 25" id="25"/>
          <p:cNvSpPr txBox="true"/>
          <p:nvPr/>
        </p:nvSpPr>
        <p:spPr>
          <a:xfrm rot="0">
            <a:off x="1913632" y="7013822"/>
            <a:ext cx="8524131"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After deleting, confirm the librarian is removed by clicking "View Librarian" again.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333" r="0" b="-83333"/>
            </a:stretch>
          </a:blipFill>
        </p:spPr>
      </p:sp>
      <p:sp>
        <p:nvSpPr>
          <p:cNvPr name="Freeform 3" id="3"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6" id="6" descr="preencoded.png"/>
          <p:cNvSpPr/>
          <p:nvPr/>
        </p:nvSpPr>
        <p:spPr>
          <a:xfrm flipH="false" flipV="false" rot="0">
            <a:off x="12186406" y="2909516"/>
            <a:ext cx="5072894" cy="4240362"/>
          </a:xfrm>
          <a:custGeom>
            <a:avLst/>
            <a:gdLst/>
            <a:ahLst/>
            <a:cxnLst/>
            <a:rect r="r" b="b" t="t" l="l"/>
            <a:pathLst>
              <a:path h="4240362" w="5072894">
                <a:moveTo>
                  <a:pt x="0" y="0"/>
                </a:moveTo>
                <a:lnTo>
                  <a:pt x="5072894" y="0"/>
                </a:lnTo>
                <a:lnTo>
                  <a:pt x="5072894" y="4240362"/>
                </a:lnTo>
                <a:lnTo>
                  <a:pt x="0" y="4240362"/>
                </a:lnTo>
                <a:lnTo>
                  <a:pt x="0" y="0"/>
                </a:lnTo>
                <a:close/>
              </a:path>
            </a:pathLst>
          </a:custGeom>
          <a:blipFill>
            <a:blip r:embed="rId5"/>
            <a:stretch>
              <a:fillRect l="0" t="0" r="0" b="0"/>
            </a:stretch>
          </a:blipFill>
        </p:spPr>
      </p:sp>
      <p:sp>
        <p:nvSpPr>
          <p:cNvPr name="TextBox 7" id="7"/>
          <p:cNvSpPr txBox="true"/>
          <p:nvPr/>
        </p:nvSpPr>
        <p:spPr>
          <a:xfrm rot="0">
            <a:off x="992238" y="2428429"/>
            <a:ext cx="7088237" cy="924074"/>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Book Management</a:t>
            </a:r>
          </a:p>
        </p:txBody>
      </p:sp>
      <p:grpSp>
        <p:nvGrpSpPr>
          <p:cNvPr name="Group 8" id="8"/>
          <p:cNvGrpSpPr/>
          <p:nvPr/>
        </p:nvGrpSpPr>
        <p:grpSpPr>
          <a:xfrm rot="0">
            <a:off x="987475" y="3772941"/>
            <a:ext cx="4590604" cy="2115890"/>
            <a:chOff x="0" y="0"/>
            <a:chExt cx="6120805" cy="2821187"/>
          </a:xfrm>
        </p:grpSpPr>
        <p:sp>
          <p:nvSpPr>
            <p:cNvPr name="Freeform 9" id="9"/>
            <p:cNvSpPr/>
            <p:nvPr/>
          </p:nvSpPr>
          <p:spPr>
            <a:xfrm flipH="false" flipV="false" rot="0">
              <a:off x="6350" y="6350"/>
              <a:ext cx="6108065" cy="2808478"/>
            </a:xfrm>
            <a:custGeom>
              <a:avLst/>
              <a:gdLst/>
              <a:ahLst/>
              <a:cxnLst/>
              <a:rect r="r" b="b" t="t" l="l"/>
              <a:pathLst>
                <a:path h="2808478" w="6108065">
                  <a:moveTo>
                    <a:pt x="0" y="158750"/>
                  </a:moveTo>
                  <a:cubicBezTo>
                    <a:pt x="0" y="71120"/>
                    <a:pt x="71247" y="0"/>
                    <a:pt x="159131" y="0"/>
                  </a:cubicBezTo>
                  <a:lnTo>
                    <a:pt x="5948934" y="0"/>
                  </a:lnTo>
                  <a:cubicBezTo>
                    <a:pt x="6036818" y="0"/>
                    <a:pt x="6108065" y="71120"/>
                    <a:pt x="6108065" y="158750"/>
                  </a:cubicBezTo>
                  <a:lnTo>
                    <a:pt x="6108065" y="2649728"/>
                  </a:lnTo>
                  <a:cubicBezTo>
                    <a:pt x="6108065" y="2737485"/>
                    <a:pt x="6036818" y="2808478"/>
                    <a:pt x="5948934" y="2808478"/>
                  </a:cubicBezTo>
                  <a:lnTo>
                    <a:pt x="159131" y="2808478"/>
                  </a:lnTo>
                  <a:cubicBezTo>
                    <a:pt x="71247" y="2808478"/>
                    <a:pt x="0" y="2737358"/>
                    <a:pt x="0" y="2649728"/>
                  </a:cubicBezTo>
                  <a:close/>
                </a:path>
              </a:pathLst>
            </a:custGeom>
            <a:solidFill>
              <a:srgbClr val="31136C"/>
            </a:solidFill>
          </p:spPr>
        </p:sp>
        <p:sp>
          <p:nvSpPr>
            <p:cNvPr name="Freeform 10" id="10"/>
            <p:cNvSpPr/>
            <p:nvPr/>
          </p:nvSpPr>
          <p:spPr>
            <a:xfrm flipH="false" flipV="false" rot="0">
              <a:off x="0" y="0"/>
              <a:ext cx="6120765" cy="2821178"/>
            </a:xfrm>
            <a:custGeom>
              <a:avLst/>
              <a:gdLst/>
              <a:ahLst/>
              <a:cxnLst/>
              <a:rect r="r" b="b" t="t" l="l"/>
              <a:pathLst>
                <a:path h="2821178" w="6120765">
                  <a:moveTo>
                    <a:pt x="0" y="165100"/>
                  </a:moveTo>
                  <a:cubicBezTo>
                    <a:pt x="0" y="73914"/>
                    <a:pt x="74168" y="0"/>
                    <a:pt x="165481" y="0"/>
                  </a:cubicBezTo>
                  <a:lnTo>
                    <a:pt x="5955284" y="0"/>
                  </a:lnTo>
                  <a:lnTo>
                    <a:pt x="5955284" y="6350"/>
                  </a:lnTo>
                  <a:lnTo>
                    <a:pt x="5955284" y="0"/>
                  </a:lnTo>
                  <a:cubicBezTo>
                    <a:pt x="6046724" y="0"/>
                    <a:pt x="6120765" y="73914"/>
                    <a:pt x="6120765" y="165100"/>
                  </a:cubicBezTo>
                  <a:lnTo>
                    <a:pt x="6114415" y="165100"/>
                  </a:lnTo>
                  <a:lnTo>
                    <a:pt x="6120765" y="165100"/>
                  </a:lnTo>
                  <a:lnTo>
                    <a:pt x="6120765" y="2656078"/>
                  </a:lnTo>
                  <a:lnTo>
                    <a:pt x="6114415" y="2656078"/>
                  </a:lnTo>
                  <a:lnTo>
                    <a:pt x="6120765" y="2656078"/>
                  </a:lnTo>
                  <a:cubicBezTo>
                    <a:pt x="6120765" y="2747264"/>
                    <a:pt x="6046597" y="2821178"/>
                    <a:pt x="5955284" y="2821178"/>
                  </a:cubicBezTo>
                  <a:lnTo>
                    <a:pt x="5955284" y="2814828"/>
                  </a:lnTo>
                  <a:lnTo>
                    <a:pt x="5955284" y="2821178"/>
                  </a:lnTo>
                  <a:lnTo>
                    <a:pt x="165481" y="2821178"/>
                  </a:lnTo>
                  <a:lnTo>
                    <a:pt x="165481" y="2814828"/>
                  </a:lnTo>
                  <a:lnTo>
                    <a:pt x="165481" y="2821178"/>
                  </a:lnTo>
                  <a:cubicBezTo>
                    <a:pt x="74041" y="2821178"/>
                    <a:pt x="0" y="2747264"/>
                    <a:pt x="0" y="2656078"/>
                  </a:cubicBezTo>
                  <a:lnTo>
                    <a:pt x="0" y="165100"/>
                  </a:lnTo>
                  <a:lnTo>
                    <a:pt x="6350" y="165100"/>
                  </a:lnTo>
                  <a:lnTo>
                    <a:pt x="0" y="165100"/>
                  </a:lnTo>
                  <a:moveTo>
                    <a:pt x="12700" y="165100"/>
                  </a:moveTo>
                  <a:lnTo>
                    <a:pt x="12700" y="2656078"/>
                  </a:lnTo>
                  <a:lnTo>
                    <a:pt x="6350" y="2656078"/>
                  </a:lnTo>
                  <a:lnTo>
                    <a:pt x="12700" y="2656078"/>
                  </a:lnTo>
                  <a:cubicBezTo>
                    <a:pt x="12700" y="2740279"/>
                    <a:pt x="81153" y="2808478"/>
                    <a:pt x="165481" y="2808478"/>
                  </a:cubicBezTo>
                  <a:lnTo>
                    <a:pt x="5955284" y="2808478"/>
                  </a:lnTo>
                  <a:cubicBezTo>
                    <a:pt x="6039739" y="2808478"/>
                    <a:pt x="6108065" y="2740152"/>
                    <a:pt x="6108065" y="2656078"/>
                  </a:cubicBezTo>
                  <a:lnTo>
                    <a:pt x="6108065" y="165100"/>
                  </a:lnTo>
                  <a:cubicBezTo>
                    <a:pt x="6108065" y="80899"/>
                    <a:pt x="6039612" y="12700"/>
                    <a:pt x="5955284" y="12700"/>
                  </a:cubicBezTo>
                  <a:lnTo>
                    <a:pt x="165481" y="12700"/>
                  </a:lnTo>
                  <a:lnTo>
                    <a:pt x="165481" y="6350"/>
                  </a:lnTo>
                  <a:lnTo>
                    <a:pt x="165481" y="12700"/>
                  </a:lnTo>
                  <a:cubicBezTo>
                    <a:pt x="81153" y="12700"/>
                    <a:pt x="12700" y="81026"/>
                    <a:pt x="12700" y="165100"/>
                  </a:cubicBezTo>
                  <a:close/>
                </a:path>
              </a:pathLst>
            </a:custGeom>
            <a:solidFill>
              <a:srgbClr val="4A2C85"/>
            </a:solidFill>
          </p:spPr>
        </p:sp>
      </p:grpSp>
      <p:sp>
        <p:nvSpPr>
          <p:cNvPr name="TextBox 11" id="11"/>
          <p:cNvSpPr txBox="true"/>
          <p:nvPr/>
        </p:nvSpPr>
        <p:spPr>
          <a:xfrm rot="0">
            <a:off x="1285280" y="4051698"/>
            <a:ext cx="3544044"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Add Books</a:t>
            </a:r>
          </a:p>
        </p:txBody>
      </p:sp>
      <p:sp>
        <p:nvSpPr>
          <p:cNvPr name="TextBox 12" id="12"/>
          <p:cNvSpPr txBox="true"/>
          <p:nvPr/>
        </p:nvSpPr>
        <p:spPr>
          <a:xfrm rot="0">
            <a:off x="1285280" y="4598045"/>
            <a:ext cx="3994994"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Add new books to the library system.</a:t>
            </a:r>
          </a:p>
        </p:txBody>
      </p:sp>
      <p:grpSp>
        <p:nvGrpSpPr>
          <p:cNvPr name="Group 13" id="13"/>
          <p:cNvGrpSpPr/>
          <p:nvPr/>
        </p:nvGrpSpPr>
        <p:grpSpPr>
          <a:xfrm rot="0">
            <a:off x="5852071" y="3772941"/>
            <a:ext cx="4590604" cy="2115890"/>
            <a:chOff x="0" y="0"/>
            <a:chExt cx="6120805" cy="2821187"/>
          </a:xfrm>
        </p:grpSpPr>
        <p:sp>
          <p:nvSpPr>
            <p:cNvPr name="Freeform 14" id="14"/>
            <p:cNvSpPr/>
            <p:nvPr/>
          </p:nvSpPr>
          <p:spPr>
            <a:xfrm flipH="false" flipV="false" rot="0">
              <a:off x="6350" y="6350"/>
              <a:ext cx="6108065" cy="2808478"/>
            </a:xfrm>
            <a:custGeom>
              <a:avLst/>
              <a:gdLst/>
              <a:ahLst/>
              <a:cxnLst/>
              <a:rect r="r" b="b" t="t" l="l"/>
              <a:pathLst>
                <a:path h="2808478" w="6108065">
                  <a:moveTo>
                    <a:pt x="0" y="158750"/>
                  </a:moveTo>
                  <a:cubicBezTo>
                    <a:pt x="0" y="71120"/>
                    <a:pt x="71247" y="0"/>
                    <a:pt x="159131" y="0"/>
                  </a:cubicBezTo>
                  <a:lnTo>
                    <a:pt x="5948934" y="0"/>
                  </a:lnTo>
                  <a:cubicBezTo>
                    <a:pt x="6036818" y="0"/>
                    <a:pt x="6108065" y="71120"/>
                    <a:pt x="6108065" y="158750"/>
                  </a:cubicBezTo>
                  <a:lnTo>
                    <a:pt x="6108065" y="2649728"/>
                  </a:lnTo>
                  <a:cubicBezTo>
                    <a:pt x="6108065" y="2737485"/>
                    <a:pt x="6036818" y="2808478"/>
                    <a:pt x="5948934" y="2808478"/>
                  </a:cubicBezTo>
                  <a:lnTo>
                    <a:pt x="159131" y="2808478"/>
                  </a:lnTo>
                  <a:cubicBezTo>
                    <a:pt x="71247" y="2808478"/>
                    <a:pt x="0" y="2737358"/>
                    <a:pt x="0" y="2649728"/>
                  </a:cubicBezTo>
                  <a:close/>
                </a:path>
              </a:pathLst>
            </a:custGeom>
            <a:solidFill>
              <a:srgbClr val="31136C"/>
            </a:solidFill>
          </p:spPr>
        </p:sp>
        <p:sp>
          <p:nvSpPr>
            <p:cNvPr name="Freeform 15" id="15"/>
            <p:cNvSpPr/>
            <p:nvPr/>
          </p:nvSpPr>
          <p:spPr>
            <a:xfrm flipH="false" flipV="false" rot="0">
              <a:off x="0" y="0"/>
              <a:ext cx="6120765" cy="2821178"/>
            </a:xfrm>
            <a:custGeom>
              <a:avLst/>
              <a:gdLst/>
              <a:ahLst/>
              <a:cxnLst/>
              <a:rect r="r" b="b" t="t" l="l"/>
              <a:pathLst>
                <a:path h="2821178" w="6120765">
                  <a:moveTo>
                    <a:pt x="0" y="165100"/>
                  </a:moveTo>
                  <a:cubicBezTo>
                    <a:pt x="0" y="73914"/>
                    <a:pt x="74168" y="0"/>
                    <a:pt x="165481" y="0"/>
                  </a:cubicBezTo>
                  <a:lnTo>
                    <a:pt x="5955284" y="0"/>
                  </a:lnTo>
                  <a:lnTo>
                    <a:pt x="5955284" y="6350"/>
                  </a:lnTo>
                  <a:lnTo>
                    <a:pt x="5955284" y="0"/>
                  </a:lnTo>
                  <a:cubicBezTo>
                    <a:pt x="6046724" y="0"/>
                    <a:pt x="6120765" y="73914"/>
                    <a:pt x="6120765" y="165100"/>
                  </a:cubicBezTo>
                  <a:lnTo>
                    <a:pt x="6114415" y="165100"/>
                  </a:lnTo>
                  <a:lnTo>
                    <a:pt x="6120765" y="165100"/>
                  </a:lnTo>
                  <a:lnTo>
                    <a:pt x="6120765" y="2656078"/>
                  </a:lnTo>
                  <a:lnTo>
                    <a:pt x="6114415" y="2656078"/>
                  </a:lnTo>
                  <a:lnTo>
                    <a:pt x="6120765" y="2656078"/>
                  </a:lnTo>
                  <a:cubicBezTo>
                    <a:pt x="6120765" y="2747264"/>
                    <a:pt x="6046597" y="2821178"/>
                    <a:pt x="5955284" y="2821178"/>
                  </a:cubicBezTo>
                  <a:lnTo>
                    <a:pt x="5955284" y="2814828"/>
                  </a:lnTo>
                  <a:lnTo>
                    <a:pt x="5955284" y="2821178"/>
                  </a:lnTo>
                  <a:lnTo>
                    <a:pt x="165481" y="2821178"/>
                  </a:lnTo>
                  <a:lnTo>
                    <a:pt x="165481" y="2814828"/>
                  </a:lnTo>
                  <a:lnTo>
                    <a:pt x="165481" y="2821178"/>
                  </a:lnTo>
                  <a:cubicBezTo>
                    <a:pt x="74041" y="2821178"/>
                    <a:pt x="0" y="2747264"/>
                    <a:pt x="0" y="2656078"/>
                  </a:cubicBezTo>
                  <a:lnTo>
                    <a:pt x="0" y="165100"/>
                  </a:lnTo>
                  <a:lnTo>
                    <a:pt x="6350" y="165100"/>
                  </a:lnTo>
                  <a:lnTo>
                    <a:pt x="0" y="165100"/>
                  </a:lnTo>
                  <a:moveTo>
                    <a:pt x="12700" y="165100"/>
                  </a:moveTo>
                  <a:lnTo>
                    <a:pt x="12700" y="2656078"/>
                  </a:lnTo>
                  <a:lnTo>
                    <a:pt x="6350" y="2656078"/>
                  </a:lnTo>
                  <a:lnTo>
                    <a:pt x="12700" y="2656078"/>
                  </a:lnTo>
                  <a:cubicBezTo>
                    <a:pt x="12700" y="2740279"/>
                    <a:pt x="81153" y="2808478"/>
                    <a:pt x="165481" y="2808478"/>
                  </a:cubicBezTo>
                  <a:lnTo>
                    <a:pt x="5955284" y="2808478"/>
                  </a:lnTo>
                  <a:cubicBezTo>
                    <a:pt x="6039739" y="2808478"/>
                    <a:pt x="6108065" y="2740152"/>
                    <a:pt x="6108065" y="2656078"/>
                  </a:cubicBezTo>
                  <a:lnTo>
                    <a:pt x="6108065" y="165100"/>
                  </a:lnTo>
                  <a:cubicBezTo>
                    <a:pt x="6108065" y="80899"/>
                    <a:pt x="6039612" y="12700"/>
                    <a:pt x="5955284" y="12700"/>
                  </a:cubicBezTo>
                  <a:lnTo>
                    <a:pt x="165481" y="12700"/>
                  </a:lnTo>
                  <a:lnTo>
                    <a:pt x="165481" y="6350"/>
                  </a:lnTo>
                  <a:lnTo>
                    <a:pt x="165481" y="12700"/>
                  </a:lnTo>
                  <a:cubicBezTo>
                    <a:pt x="81153" y="12700"/>
                    <a:pt x="12700" y="81026"/>
                    <a:pt x="12700" y="165100"/>
                  </a:cubicBezTo>
                  <a:close/>
                </a:path>
              </a:pathLst>
            </a:custGeom>
            <a:solidFill>
              <a:srgbClr val="4A2C85"/>
            </a:solidFill>
          </p:spPr>
        </p:sp>
      </p:grpSp>
      <p:sp>
        <p:nvSpPr>
          <p:cNvPr name="TextBox 16" id="16"/>
          <p:cNvSpPr txBox="true"/>
          <p:nvPr/>
        </p:nvSpPr>
        <p:spPr>
          <a:xfrm rot="0">
            <a:off x="6149876" y="4051698"/>
            <a:ext cx="3544044"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View Book Records</a:t>
            </a:r>
          </a:p>
        </p:txBody>
      </p:sp>
      <p:sp>
        <p:nvSpPr>
          <p:cNvPr name="TextBox 17" id="17"/>
          <p:cNvSpPr txBox="true"/>
          <p:nvPr/>
        </p:nvSpPr>
        <p:spPr>
          <a:xfrm rot="0">
            <a:off x="6149876" y="4598045"/>
            <a:ext cx="3994994"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View the list of all books in the library.</a:t>
            </a:r>
          </a:p>
        </p:txBody>
      </p:sp>
      <p:grpSp>
        <p:nvGrpSpPr>
          <p:cNvPr name="Group 18" id="18"/>
          <p:cNvGrpSpPr/>
          <p:nvPr/>
        </p:nvGrpSpPr>
        <p:grpSpPr>
          <a:xfrm rot="0">
            <a:off x="987475" y="6162824"/>
            <a:ext cx="9455051" cy="1662261"/>
            <a:chOff x="0" y="0"/>
            <a:chExt cx="12606735" cy="2216348"/>
          </a:xfrm>
        </p:grpSpPr>
        <p:sp>
          <p:nvSpPr>
            <p:cNvPr name="Freeform 19" id="19"/>
            <p:cNvSpPr/>
            <p:nvPr/>
          </p:nvSpPr>
          <p:spPr>
            <a:xfrm flipH="false" flipV="false" rot="0">
              <a:off x="6350" y="6350"/>
              <a:ext cx="12594082" cy="2203577"/>
            </a:xfrm>
            <a:custGeom>
              <a:avLst/>
              <a:gdLst/>
              <a:ahLst/>
              <a:cxnLst/>
              <a:rect r="r" b="b" t="t" l="l"/>
              <a:pathLst>
                <a:path h="2203577" w="12594082">
                  <a:moveTo>
                    <a:pt x="0" y="158750"/>
                  </a:moveTo>
                  <a:cubicBezTo>
                    <a:pt x="0" y="71120"/>
                    <a:pt x="71374" y="0"/>
                    <a:pt x="159512" y="0"/>
                  </a:cubicBezTo>
                  <a:lnTo>
                    <a:pt x="12434570" y="0"/>
                  </a:lnTo>
                  <a:cubicBezTo>
                    <a:pt x="12522708" y="0"/>
                    <a:pt x="12594082" y="71120"/>
                    <a:pt x="12594082" y="158750"/>
                  </a:cubicBezTo>
                  <a:lnTo>
                    <a:pt x="12594082" y="2044827"/>
                  </a:lnTo>
                  <a:cubicBezTo>
                    <a:pt x="12594082" y="2132457"/>
                    <a:pt x="12522708" y="2203577"/>
                    <a:pt x="12434570" y="2203577"/>
                  </a:cubicBezTo>
                  <a:lnTo>
                    <a:pt x="159512" y="2203577"/>
                  </a:lnTo>
                  <a:cubicBezTo>
                    <a:pt x="71374" y="2203577"/>
                    <a:pt x="0" y="2132457"/>
                    <a:pt x="0" y="2044827"/>
                  </a:cubicBezTo>
                  <a:close/>
                </a:path>
              </a:pathLst>
            </a:custGeom>
            <a:solidFill>
              <a:srgbClr val="31136C"/>
            </a:solidFill>
          </p:spPr>
        </p:sp>
        <p:sp>
          <p:nvSpPr>
            <p:cNvPr name="Freeform 20" id="20"/>
            <p:cNvSpPr/>
            <p:nvPr/>
          </p:nvSpPr>
          <p:spPr>
            <a:xfrm flipH="false" flipV="false" rot="0">
              <a:off x="0" y="0"/>
              <a:ext cx="12606782" cy="2216277"/>
            </a:xfrm>
            <a:custGeom>
              <a:avLst/>
              <a:gdLst/>
              <a:ahLst/>
              <a:cxnLst/>
              <a:rect r="r" b="b" t="t" l="l"/>
              <a:pathLst>
                <a:path h="2216277" w="12606782">
                  <a:moveTo>
                    <a:pt x="0" y="165100"/>
                  </a:moveTo>
                  <a:cubicBezTo>
                    <a:pt x="0" y="73914"/>
                    <a:pt x="74295" y="0"/>
                    <a:pt x="165862" y="0"/>
                  </a:cubicBezTo>
                  <a:lnTo>
                    <a:pt x="12440920" y="0"/>
                  </a:lnTo>
                  <a:lnTo>
                    <a:pt x="12440920" y="6350"/>
                  </a:lnTo>
                  <a:lnTo>
                    <a:pt x="12440920" y="0"/>
                  </a:lnTo>
                  <a:cubicBezTo>
                    <a:pt x="12532487" y="0"/>
                    <a:pt x="12606782" y="73914"/>
                    <a:pt x="12606782" y="165100"/>
                  </a:cubicBezTo>
                  <a:lnTo>
                    <a:pt x="12600432" y="165100"/>
                  </a:lnTo>
                  <a:lnTo>
                    <a:pt x="12606782" y="165100"/>
                  </a:lnTo>
                  <a:lnTo>
                    <a:pt x="12606782" y="2051177"/>
                  </a:lnTo>
                  <a:lnTo>
                    <a:pt x="12600432" y="2051177"/>
                  </a:lnTo>
                  <a:lnTo>
                    <a:pt x="12606782" y="2051177"/>
                  </a:lnTo>
                  <a:cubicBezTo>
                    <a:pt x="12606782" y="2142363"/>
                    <a:pt x="12532487" y="2216277"/>
                    <a:pt x="12440920" y="2216277"/>
                  </a:cubicBezTo>
                  <a:lnTo>
                    <a:pt x="12440920" y="2209927"/>
                  </a:lnTo>
                  <a:lnTo>
                    <a:pt x="12440920" y="2216277"/>
                  </a:lnTo>
                  <a:lnTo>
                    <a:pt x="165862" y="2216277"/>
                  </a:lnTo>
                  <a:lnTo>
                    <a:pt x="165862" y="2209927"/>
                  </a:lnTo>
                  <a:lnTo>
                    <a:pt x="165862" y="2216277"/>
                  </a:lnTo>
                  <a:cubicBezTo>
                    <a:pt x="74295" y="2216277"/>
                    <a:pt x="0" y="2142363"/>
                    <a:pt x="0" y="2051177"/>
                  </a:cubicBezTo>
                  <a:lnTo>
                    <a:pt x="0" y="165100"/>
                  </a:lnTo>
                  <a:lnTo>
                    <a:pt x="6350" y="165100"/>
                  </a:lnTo>
                  <a:lnTo>
                    <a:pt x="0" y="165100"/>
                  </a:lnTo>
                  <a:moveTo>
                    <a:pt x="12700" y="165100"/>
                  </a:moveTo>
                  <a:lnTo>
                    <a:pt x="12700" y="2051177"/>
                  </a:lnTo>
                  <a:lnTo>
                    <a:pt x="6350" y="2051177"/>
                  </a:lnTo>
                  <a:lnTo>
                    <a:pt x="12700" y="2051177"/>
                  </a:lnTo>
                  <a:cubicBezTo>
                    <a:pt x="12700" y="2135378"/>
                    <a:pt x="81280" y="2203577"/>
                    <a:pt x="165862" y="2203577"/>
                  </a:cubicBezTo>
                  <a:lnTo>
                    <a:pt x="12440920" y="2203577"/>
                  </a:lnTo>
                  <a:cubicBezTo>
                    <a:pt x="12525501" y="2203577"/>
                    <a:pt x="12594082" y="2135251"/>
                    <a:pt x="12594082" y="2051177"/>
                  </a:cubicBezTo>
                  <a:lnTo>
                    <a:pt x="12594082" y="165100"/>
                  </a:lnTo>
                  <a:cubicBezTo>
                    <a:pt x="12594082" y="80899"/>
                    <a:pt x="12525501" y="12700"/>
                    <a:pt x="12440920" y="12700"/>
                  </a:cubicBezTo>
                  <a:lnTo>
                    <a:pt x="165862" y="12700"/>
                  </a:lnTo>
                  <a:lnTo>
                    <a:pt x="165862" y="6350"/>
                  </a:lnTo>
                  <a:lnTo>
                    <a:pt x="165862" y="12700"/>
                  </a:lnTo>
                  <a:cubicBezTo>
                    <a:pt x="81280" y="12700"/>
                    <a:pt x="12700" y="81026"/>
                    <a:pt x="12700" y="165100"/>
                  </a:cubicBezTo>
                  <a:close/>
                </a:path>
              </a:pathLst>
            </a:custGeom>
            <a:solidFill>
              <a:srgbClr val="4A2C85"/>
            </a:solidFill>
          </p:spPr>
        </p:sp>
      </p:grpSp>
      <p:sp>
        <p:nvSpPr>
          <p:cNvPr name="TextBox 21" id="21"/>
          <p:cNvSpPr txBox="true"/>
          <p:nvPr/>
        </p:nvSpPr>
        <p:spPr>
          <a:xfrm rot="0">
            <a:off x="1285280" y="6441579"/>
            <a:ext cx="4068961"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Confirm Book Addition</a:t>
            </a:r>
          </a:p>
        </p:txBody>
      </p:sp>
      <p:sp>
        <p:nvSpPr>
          <p:cNvPr name="TextBox 22" id="22"/>
          <p:cNvSpPr txBox="true"/>
          <p:nvPr/>
        </p:nvSpPr>
        <p:spPr>
          <a:xfrm rot="0">
            <a:off x="1285280" y="6987928"/>
            <a:ext cx="8859441" cy="53935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After adding, click "View Books" to verify the new book is included.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333" r="0" b="-83333"/>
            </a:stretch>
          </a:blipFill>
        </p:spPr>
      </p:sp>
      <p:sp>
        <p:nvSpPr>
          <p:cNvPr name="Freeform 3" id="3"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6" id="6" descr="preencoded.png"/>
          <p:cNvSpPr/>
          <p:nvPr/>
        </p:nvSpPr>
        <p:spPr>
          <a:xfrm flipH="false" flipV="false" rot="0">
            <a:off x="11357218" y="1839708"/>
            <a:ext cx="5606538" cy="5450916"/>
          </a:xfrm>
          <a:custGeom>
            <a:avLst/>
            <a:gdLst/>
            <a:ahLst/>
            <a:cxnLst/>
            <a:rect r="r" b="b" t="t" l="l"/>
            <a:pathLst>
              <a:path h="5450916" w="5606538">
                <a:moveTo>
                  <a:pt x="0" y="0"/>
                </a:moveTo>
                <a:lnTo>
                  <a:pt x="5606538" y="0"/>
                </a:lnTo>
                <a:lnTo>
                  <a:pt x="5606538" y="5450916"/>
                </a:lnTo>
                <a:lnTo>
                  <a:pt x="0" y="5450916"/>
                </a:lnTo>
                <a:lnTo>
                  <a:pt x="0" y="0"/>
                </a:lnTo>
                <a:close/>
              </a:path>
            </a:pathLst>
          </a:custGeom>
          <a:blipFill>
            <a:blip r:embed="rId5"/>
            <a:stretch>
              <a:fillRect l="-265" t="0" r="-265" b="0"/>
            </a:stretch>
          </a:blipFill>
          <a:ln cap="sq">
            <a:noFill/>
            <a:prstDash val="solid"/>
            <a:miter/>
          </a:ln>
        </p:spPr>
      </p:sp>
      <p:sp>
        <p:nvSpPr>
          <p:cNvPr name="TextBox 7" id="7"/>
          <p:cNvSpPr txBox="true"/>
          <p:nvPr/>
        </p:nvSpPr>
        <p:spPr>
          <a:xfrm rot="0">
            <a:off x="950119" y="717947"/>
            <a:ext cx="6786711" cy="876895"/>
          </a:xfrm>
          <a:prstGeom prst="rect">
            <a:avLst/>
          </a:prstGeom>
        </p:spPr>
        <p:txBody>
          <a:bodyPr anchor="t" rtlCol="false" tIns="0" lIns="0" bIns="0" rIns="0">
            <a:spAutoFit/>
          </a:bodyPr>
          <a:lstStyle/>
          <a:p>
            <a:pPr algn="l">
              <a:lnSpc>
                <a:spcPts val="6625"/>
              </a:lnSpc>
            </a:pPr>
            <a:r>
              <a:rPr lang="en-US" sz="5312">
                <a:solidFill>
                  <a:srgbClr val="F2F0F4"/>
                </a:solidFill>
                <a:latin typeface="Montserrat"/>
                <a:ea typeface="Montserrat"/>
                <a:cs typeface="Montserrat"/>
                <a:sym typeface="Montserrat"/>
              </a:rPr>
              <a:t>Issuing Books</a:t>
            </a:r>
          </a:p>
        </p:txBody>
      </p:sp>
      <p:sp>
        <p:nvSpPr>
          <p:cNvPr name="Freeform 8" id="8" descr="preencoded.png"/>
          <p:cNvSpPr/>
          <p:nvPr/>
        </p:nvSpPr>
        <p:spPr>
          <a:xfrm flipH="false" flipV="false" rot="0">
            <a:off x="950119" y="2002036"/>
            <a:ext cx="678656" cy="678656"/>
          </a:xfrm>
          <a:custGeom>
            <a:avLst/>
            <a:gdLst/>
            <a:ahLst/>
            <a:cxnLst/>
            <a:rect r="r" b="b" t="t" l="l"/>
            <a:pathLst>
              <a:path h="678656" w="678656">
                <a:moveTo>
                  <a:pt x="0" y="0"/>
                </a:moveTo>
                <a:lnTo>
                  <a:pt x="678656" y="0"/>
                </a:lnTo>
                <a:lnTo>
                  <a:pt x="678656" y="678656"/>
                </a:lnTo>
                <a:lnTo>
                  <a:pt x="0" y="678656"/>
                </a:lnTo>
                <a:lnTo>
                  <a:pt x="0" y="0"/>
                </a:lnTo>
                <a:close/>
              </a:path>
            </a:pathLst>
          </a:custGeom>
          <a:blipFill>
            <a:blip r:embed="rId6"/>
            <a:stretch>
              <a:fillRect l="0" t="0" r="0" b="0"/>
            </a:stretch>
          </a:blipFill>
        </p:spPr>
      </p:sp>
      <p:sp>
        <p:nvSpPr>
          <p:cNvPr name="TextBox 9" id="9"/>
          <p:cNvSpPr txBox="true"/>
          <p:nvPr/>
        </p:nvSpPr>
        <p:spPr>
          <a:xfrm rot="0">
            <a:off x="950119" y="2933105"/>
            <a:ext cx="3393281" cy="443210"/>
          </a:xfrm>
          <a:prstGeom prst="rect">
            <a:avLst/>
          </a:prstGeom>
        </p:spPr>
        <p:txBody>
          <a:bodyPr anchor="t" rtlCol="false" tIns="0" lIns="0" bIns="0" rIns="0">
            <a:spAutoFit/>
          </a:bodyPr>
          <a:lstStyle/>
          <a:p>
            <a:pPr algn="l">
              <a:lnSpc>
                <a:spcPts val="3312"/>
              </a:lnSpc>
            </a:pPr>
            <a:r>
              <a:rPr lang="en-US" sz="2625">
                <a:solidFill>
                  <a:srgbClr val="DCD7E5"/>
                </a:solidFill>
                <a:latin typeface="Montserrat"/>
                <a:ea typeface="Montserrat"/>
                <a:cs typeface="Montserrat"/>
                <a:sym typeface="Montserrat"/>
              </a:rPr>
              <a:t>Issue Book</a:t>
            </a:r>
          </a:p>
        </p:txBody>
      </p:sp>
      <p:sp>
        <p:nvSpPr>
          <p:cNvPr name="TextBox 10" id="10"/>
          <p:cNvSpPr txBox="true"/>
          <p:nvPr/>
        </p:nvSpPr>
        <p:spPr>
          <a:xfrm rot="0">
            <a:off x="950119" y="3462932"/>
            <a:ext cx="9529762" cy="510480"/>
          </a:xfrm>
          <a:prstGeom prst="rect">
            <a:avLst/>
          </a:prstGeom>
        </p:spPr>
        <p:txBody>
          <a:bodyPr anchor="t" rtlCol="false" tIns="0" lIns="0" bIns="0" rIns="0">
            <a:spAutoFit/>
          </a:bodyPr>
          <a:lstStyle/>
          <a:p>
            <a:pPr algn="l">
              <a:lnSpc>
                <a:spcPts val="3374"/>
              </a:lnSpc>
            </a:pPr>
            <a:r>
              <a:rPr lang="en-US" sz="2125">
                <a:solidFill>
                  <a:srgbClr val="DCD7E5"/>
                </a:solidFill>
                <a:latin typeface="Heebo Light"/>
                <a:ea typeface="Heebo Light"/>
                <a:cs typeface="Heebo Light"/>
                <a:sym typeface="Heebo Light"/>
              </a:rPr>
              <a:t>Click "Issue Book" to check out a book to a student.</a:t>
            </a:r>
          </a:p>
        </p:txBody>
      </p:sp>
      <p:sp>
        <p:nvSpPr>
          <p:cNvPr name="Freeform 11" id="11" descr="preencoded.png"/>
          <p:cNvSpPr/>
          <p:nvPr/>
        </p:nvSpPr>
        <p:spPr>
          <a:xfrm flipH="false" flipV="false" rot="0">
            <a:off x="950119" y="4787801"/>
            <a:ext cx="678656" cy="678656"/>
          </a:xfrm>
          <a:custGeom>
            <a:avLst/>
            <a:gdLst/>
            <a:ahLst/>
            <a:cxnLst/>
            <a:rect r="r" b="b" t="t" l="l"/>
            <a:pathLst>
              <a:path h="678656" w="678656">
                <a:moveTo>
                  <a:pt x="0" y="0"/>
                </a:moveTo>
                <a:lnTo>
                  <a:pt x="678656" y="0"/>
                </a:lnTo>
                <a:lnTo>
                  <a:pt x="678656" y="678657"/>
                </a:lnTo>
                <a:lnTo>
                  <a:pt x="0" y="678657"/>
                </a:lnTo>
                <a:lnTo>
                  <a:pt x="0" y="0"/>
                </a:lnTo>
                <a:close/>
              </a:path>
            </a:pathLst>
          </a:custGeom>
          <a:blipFill>
            <a:blip r:embed="rId6"/>
            <a:stretch>
              <a:fillRect l="0" t="0" r="0" b="0"/>
            </a:stretch>
          </a:blipFill>
        </p:spPr>
      </p:sp>
      <p:sp>
        <p:nvSpPr>
          <p:cNvPr name="TextBox 12" id="12"/>
          <p:cNvSpPr txBox="true"/>
          <p:nvPr/>
        </p:nvSpPr>
        <p:spPr>
          <a:xfrm rot="0">
            <a:off x="950119" y="5718870"/>
            <a:ext cx="3393281" cy="443210"/>
          </a:xfrm>
          <a:prstGeom prst="rect">
            <a:avLst/>
          </a:prstGeom>
        </p:spPr>
        <p:txBody>
          <a:bodyPr anchor="t" rtlCol="false" tIns="0" lIns="0" bIns="0" rIns="0">
            <a:spAutoFit/>
          </a:bodyPr>
          <a:lstStyle/>
          <a:p>
            <a:pPr algn="l">
              <a:lnSpc>
                <a:spcPts val="3312"/>
              </a:lnSpc>
            </a:pPr>
            <a:r>
              <a:rPr lang="en-US" sz="2625">
                <a:solidFill>
                  <a:srgbClr val="DCD7E5"/>
                </a:solidFill>
                <a:latin typeface="Montserrat"/>
                <a:ea typeface="Montserrat"/>
                <a:cs typeface="Montserrat"/>
                <a:sym typeface="Montserrat"/>
              </a:rPr>
              <a:t>View Issued Books</a:t>
            </a:r>
          </a:p>
        </p:txBody>
      </p:sp>
      <p:sp>
        <p:nvSpPr>
          <p:cNvPr name="TextBox 13" id="13"/>
          <p:cNvSpPr txBox="true"/>
          <p:nvPr/>
        </p:nvSpPr>
        <p:spPr>
          <a:xfrm rot="0">
            <a:off x="950119" y="6248697"/>
            <a:ext cx="9529762" cy="510480"/>
          </a:xfrm>
          <a:prstGeom prst="rect">
            <a:avLst/>
          </a:prstGeom>
        </p:spPr>
        <p:txBody>
          <a:bodyPr anchor="t" rtlCol="false" tIns="0" lIns="0" bIns="0" rIns="0">
            <a:spAutoFit/>
          </a:bodyPr>
          <a:lstStyle/>
          <a:p>
            <a:pPr algn="l">
              <a:lnSpc>
                <a:spcPts val="3374"/>
              </a:lnSpc>
            </a:pPr>
            <a:r>
              <a:rPr lang="en-US" sz="2125">
                <a:solidFill>
                  <a:srgbClr val="DCD7E5"/>
                </a:solidFill>
                <a:latin typeface="Heebo Light"/>
                <a:ea typeface="Heebo Light"/>
                <a:cs typeface="Heebo Light"/>
                <a:sym typeface="Heebo Light"/>
              </a:rPr>
              <a:t>Click "View Issued Books" to see a list of all currently issued books.</a:t>
            </a:r>
          </a:p>
        </p:txBody>
      </p:sp>
      <p:sp>
        <p:nvSpPr>
          <p:cNvPr name="Freeform 14" id="14" descr="preencoded.png"/>
          <p:cNvSpPr/>
          <p:nvPr/>
        </p:nvSpPr>
        <p:spPr>
          <a:xfrm flipH="false" flipV="false" rot="0">
            <a:off x="950119" y="7573566"/>
            <a:ext cx="678656" cy="678656"/>
          </a:xfrm>
          <a:custGeom>
            <a:avLst/>
            <a:gdLst/>
            <a:ahLst/>
            <a:cxnLst/>
            <a:rect r="r" b="b" t="t" l="l"/>
            <a:pathLst>
              <a:path h="678656" w="678656">
                <a:moveTo>
                  <a:pt x="0" y="0"/>
                </a:moveTo>
                <a:lnTo>
                  <a:pt x="678656" y="0"/>
                </a:lnTo>
                <a:lnTo>
                  <a:pt x="678656" y="678657"/>
                </a:lnTo>
                <a:lnTo>
                  <a:pt x="0" y="678657"/>
                </a:lnTo>
                <a:lnTo>
                  <a:pt x="0" y="0"/>
                </a:lnTo>
                <a:close/>
              </a:path>
            </a:pathLst>
          </a:custGeom>
          <a:blipFill>
            <a:blip r:embed="rId6"/>
            <a:stretch>
              <a:fillRect l="0" t="0" r="0" b="0"/>
            </a:stretch>
          </a:blipFill>
        </p:spPr>
      </p:sp>
      <p:sp>
        <p:nvSpPr>
          <p:cNvPr name="TextBox 15" id="15"/>
          <p:cNvSpPr txBox="true"/>
          <p:nvPr/>
        </p:nvSpPr>
        <p:spPr>
          <a:xfrm rot="0">
            <a:off x="950119" y="8504634"/>
            <a:ext cx="3393281" cy="443210"/>
          </a:xfrm>
          <a:prstGeom prst="rect">
            <a:avLst/>
          </a:prstGeom>
        </p:spPr>
        <p:txBody>
          <a:bodyPr anchor="t" rtlCol="false" tIns="0" lIns="0" bIns="0" rIns="0">
            <a:spAutoFit/>
          </a:bodyPr>
          <a:lstStyle/>
          <a:p>
            <a:pPr algn="l">
              <a:lnSpc>
                <a:spcPts val="3312"/>
              </a:lnSpc>
            </a:pPr>
            <a:r>
              <a:rPr lang="en-US" sz="2625">
                <a:solidFill>
                  <a:srgbClr val="DCD7E5"/>
                </a:solidFill>
                <a:latin typeface="Montserrat"/>
                <a:ea typeface="Montserrat"/>
                <a:cs typeface="Montserrat"/>
                <a:sym typeface="Montserrat"/>
              </a:rPr>
              <a:t>Confirm Issue</a:t>
            </a:r>
          </a:p>
        </p:txBody>
      </p:sp>
      <p:sp>
        <p:nvSpPr>
          <p:cNvPr name="TextBox 16" id="16"/>
          <p:cNvSpPr txBox="true"/>
          <p:nvPr/>
        </p:nvSpPr>
        <p:spPr>
          <a:xfrm rot="0">
            <a:off x="950119" y="9034462"/>
            <a:ext cx="9529762" cy="510480"/>
          </a:xfrm>
          <a:prstGeom prst="rect">
            <a:avLst/>
          </a:prstGeom>
        </p:spPr>
        <p:txBody>
          <a:bodyPr anchor="t" rtlCol="false" tIns="0" lIns="0" bIns="0" rIns="0">
            <a:spAutoFit/>
          </a:bodyPr>
          <a:lstStyle/>
          <a:p>
            <a:pPr algn="l">
              <a:lnSpc>
                <a:spcPts val="3374"/>
              </a:lnSpc>
            </a:pPr>
            <a:r>
              <a:rPr lang="en-US" sz="2125">
                <a:solidFill>
                  <a:srgbClr val="DCD7E5"/>
                </a:solidFill>
                <a:latin typeface="Heebo Light"/>
                <a:ea typeface="Heebo Light"/>
                <a:cs typeface="Heebo Light"/>
                <a:sym typeface="Heebo Light"/>
              </a:rPr>
              <a:t>After issuing, confirm by viewing the issued books list.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333" r="0" b="-83333"/>
            </a:stretch>
          </a:blipFill>
        </p:spPr>
      </p:sp>
      <p:sp>
        <p:nvSpPr>
          <p:cNvPr name="Freeform 3" id="3"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6" id="6" descr="preencoded.png"/>
          <p:cNvSpPr/>
          <p:nvPr/>
        </p:nvSpPr>
        <p:spPr>
          <a:xfrm flipH="false" flipV="false" rot="0">
            <a:off x="11980812" y="3961507"/>
            <a:ext cx="5144834" cy="2367164"/>
          </a:xfrm>
          <a:custGeom>
            <a:avLst/>
            <a:gdLst/>
            <a:ahLst/>
            <a:cxnLst/>
            <a:rect r="r" b="b" t="t" l="l"/>
            <a:pathLst>
              <a:path h="2367164" w="5144834">
                <a:moveTo>
                  <a:pt x="0" y="0"/>
                </a:moveTo>
                <a:lnTo>
                  <a:pt x="5144835" y="0"/>
                </a:lnTo>
                <a:lnTo>
                  <a:pt x="5144835" y="2367164"/>
                </a:lnTo>
                <a:lnTo>
                  <a:pt x="0" y="2367164"/>
                </a:lnTo>
                <a:lnTo>
                  <a:pt x="0" y="0"/>
                </a:lnTo>
                <a:close/>
              </a:path>
            </a:pathLst>
          </a:custGeom>
          <a:blipFill>
            <a:blip r:embed="rId5"/>
            <a:stretch>
              <a:fillRect l="0" t="-493" r="0" b="-359"/>
            </a:stretch>
          </a:blipFill>
        </p:spPr>
      </p:sp>
      <p:sp>
        <p:nvSpPr>
          <p:cNvPr name="TextBox 7" id="7"/>
          <p:cNvSpPr txBox="true"/>
          <p:nvPr/>
        </p:nvSpPr>
        <p:spPr>
          <a:xfrm rot="0">
            <a:off x="992238" y="1488876"/>
            <a:ext cx="7088237" cy="924074"/>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Book Return</a:t>
            </a:r>
          </a:p>
        </p:txBody>
      </p:sp>
      <p:grpSp>
        <p:nvGrpSpPr>
          <p:cNvPr name="Group 8" id="8"/>
          <p:cNvGrpSpPr/>
          <p:nvPr/>
        </p:nvGrpSpPr>
        <p:grpSpPr>
          <a:xfrm rot="0">
            <a:off x="1398389" y="2838152"/>
            <a:ext cx="38100" cy="5921723"/>
            <a:chOff x="0" y="0"/>
            <a:chExt cx="50800" cy="7895630"/>
          </a:xfrm>
        </p:grpSpPr>
        <p:sp>
          <p:nvSpPr>
            <p:cNvPr name="Freeform 9" id="9"/>
            <p:cNvSpPr/>
            <p:nvPr/>
          </p:nvSpPr>
          <p:spPr>
            <a:xfrm flipH="false" flipV="false" rot="0">
              <a:off x="0" y="0"/>
              <a:ext cx="50800" cy="7895590"/>
            </a:xfrm>
            <a:custGeom>
              <a:avLst/>
              <a:gdLst/>
              <a:ahLst/>
              <a:cxnLst/>
              <a:rect r="r" b="b" t="t" l="l"/>
              <a:pathLst>
                <a:path h="7895590" w="50800">
                  <a:moveTo>
                    <a:pt x="0" y="25400"/>
                  </a:moveTo>
                  <a:cubicBezTo>
                    <a:pt x="0" y="11430"/>
                    <a:pt x="11430" y="0"/>
                    <a:pt x="25400" y="0"/>
                  </a:cubicBezTo>
                  <a:cubicBezTo>
                    <a:pt x="39370" y="0"/>
                    <a:pt x="50800" y="11430"/>
                    <a:pt x="50800" y="25400"/>
                  </a:cubicBezTo>
                  <a:lnTo>
                    <a:pt x="50800" y="7870190"/>
                  </a:lnTo>
                  <a:cubicBezTo>
                    <a:pt x="50800" y="7884160"/>
                    <a:pt x="39370" y="7895590"/>
                    <a:pt x="25400" y="7895590"/>
                  </a:cubicBezTo>
                  <a:cubicBezTo>
                    <a:pt x="11430" y="7895590"/>
                    <a:pt x="0" y="7884160"/>
                    <a:pt x="0" y="7870190"/>
                  </a:cubicBezTo>
                  <a:close/>
                </a:path>
              </a:pathLst>
            </a:custGeom>
            <a:solidFill>
              <a:srgbClr val="4A2C85"/>
            </a:solidFill>
          </p:spPr>
        </p:sp>
      </p:grpSp>
      <p:grpSp>
        <p:nvGrpSpPr>
          <p:cNvPr name="Group 10" id="10"/>
          <p:cNvGrpSpPr/>
          <p:nvPr/>
        </p:nvGrpSpPr>
        <p:grpSpPr>
          <a:xfrm rot="0">
            <a:off x="1698277" y="3456980"/>
            <a:ext cx="992237" cy="38100"/>
            <a:chOff x="0" y="0"/>
            <a:chExt cx="1322983" cy="50800"/>
          </a:xfrm>
        </p:grpSpPr>
        <p:sp>
          <p:nvSpPr>
            <p:cNvPr name="Freeform 11" id="11"/>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4A2C85"/>
            </a:solidFill>
          </p:spPr>
        </p:sp>
      </p:grpSp>
      <p:grpSp>
        <p:nvGrpSpPr>
          <p:cNvPr name="Group 12" id="12"/>
          <p:cNvGrpSpPr/>
          <p:nvPr/>
        </p:nvGrpSpPr>
        <p:grpSpPr>
          <a:xfrm rot="0">
            <a:off x="1093738" y="3152329"/>
            <a:ext cx="647402" cy="647402"/>
            <a:chOff x="0" y="0"/>
            <a:chExt cx="863203" cy="863203"/>
          </a:xfrm>
        </p:grpSpPr>
        <p:sp>
          <p:nvSpPr>
            <p:cNvPr name="Freeform 13" id="13"/>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14" id="14"/>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TextBox 15" id="15"/>
          <p:cNvSpPr txBox="true"/>
          <p:nvPr/>
        </p:nvSpPr>
        <p:spPr>
          <a:xfrm rot="0">
            <a:off x="1340644" y="3330029"/>
            <a:ext cx="153591" cy="358676"/>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1</a:t>
            </a:r>
          </a:p>
        </p:txBody>
      </p:sp>
      <p:sp>
        <p:nvSpPr>
          <p:cNvPr name="TextBox 16" id="16"/>
          <p:cNvSpPr txBox="true"/>
          <p:nvPr/>
        </p:nvSpPr>
        <p:spPr>
          <a:xfrm rot="0">
            <a:off x="2976860" y="3102620"/>
            <a:ext cx="3544044"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Return Book</a:t>
            </a:r>
          </a:p>
        </p:txBody>
      </p:sp>
      <p:sp>
        <p:nvSpPr>
          <p:cNvPr name="TextBox 17" id="17"/>
          <p:cNvSpPr txBox="true"/>
          <p:nvPr/>
        </p:nvSpPr>
        <p:spPr>
          <a:xfrm rot="0">
            <a:off x="2976860" y="3648968"/>
            <a:ext cx="7460902" cy="53935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Click "Return Book" to return a previously issued book.</a:t>
            </a:r>
          </a:p>
        </p:txBody>
      </p:sp>
      <p:grpSp>
        <p:nvGrpSpPr>
          <p:cNvPr name="Group 18" id="18"/>
          <p:cNvGrpSpPr/>
          <p:nvPr/>
        </p:nvGrpSpPr>
        <p:grpSpPr>
          <a:xfrm rot="0">
            <a:off x="1698277" y="5374184"/>
            <a:ext cx="992237" cy="38100"/>
            <a:chOff x="0" y="0"/>
            <a:chExt cx="1322983" cy="50800"/>
          </a:xfrm>
        </p:grpSpPr>
        <p:sp>
          <p:nvSpPr>
            <p:cNvPr name="Freeform 19" id="19"/>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4A2C85"/>
            </a:solidFill>
          </p:spPr>
        </p:sp>
      </p:grpSp>
      <p:grpSp>
        <p:nvGrpSpPr>
          <p:cNvPr name="Group 20" id="20"/>
          <p:cNvGrpSpPr/>
          <p:nvPr/>
        </p:nvGrpSpPr>
        <p:grpSpPr>
          <a:xfrm rot="0">
            <a:off x="1093738" y="5069532"/>
            <a:ext cx="647402" cy="647402"/>
            <a:chOff x="0" y="0"/>
            <a:chExt cx="863203" cy="863203"/>
          </a:xfrm>
        </p:grpSpPr>
        <p:sp>
          <p:nvSpPr>
            <p:cNvPr name="Freeform 21" id="2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22" id="2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TextBox 23" id="23"/>
          <p:cNvSpPr txBox="true"/>
          <p:nvPr/>
        </p:nvSpPr>
        <p:spPr>
          <a:xfrm rot="0">
            <a:off x="1296590" y="5247234"/>
            <a:ext cx="241548" cy="358676"/>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2</a:t>
            </a:r>
          </a:p>
        </p:txBody>
      </p:sp>
      <p:sp>
        <p:nvSpPr>
          <p:cNvPr name="TextBox 24" id="24"/>
          <p:cNvSpPr txBox="true"/>
          <p:nvPr/>
        </p:nvSpPr>
        <p:spPr>
          <a:xfrm rot="0">
            <a:off x="2976860" y="5019824"/>
            <a:ext cx="3544044"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Enter Details</a:t>
            </a:r>
          </a:p>
        </p:txBody>
      </p:sp>
      <p:sp>
        <p:nvSpPr>
          <p:cNvPr name="TextBox 25" id="25"/>
          <p:cNvSpPr txBox="true"/>
          <p:nvPr/>
        </p:nvSpPr>
        <p:spPr>
          <a:xfrm rot="0">
            <a:off x="2976860" y="5566171"/>
            <a:ext cx="7460902"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Provide the Call Number and Student ID of the book to be returned.</a:t>
            </a:r>
          </a:p>
        </p:txBody>
      </p:sp>
      <p:grpSp>
        <p:nvGrpSpPr>
          <p:cNvPr name="Group 26" id="26"/>
          <p:cNvGrpSpPr/>
          <p:nvPr/>
        </p:nvGrpSpPr>
        <p:grpSpPr>
          <a:xfrm rot="0">
            <a:off x="1698277" y="7745016"/>
            <a:ext cx="992237" cy="38100"/>
            <a:chOff x="0" y="0"/>
            <a:chExt cx="1322983" cy="50800"/>
          </a:xfrm>
        </p:grpSpPr>
        <p:sp>
          <p:nvSpPr>
            <p:cNvPr name="Freeform 27" id="27"/>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4A2C85"/>
            </a:solidFill>
          </p:spPr>
        </p:sp>
      </p:grpSp>
      <p:grpSp>
        <p:nvGrpSpPr>
          <p:cNvPr name="Group 28" id="28"/>
          <p:cNvGrpSpPr/>
          <p:nvPr/>
        </p:nvGrpSpPr>
        <p:grpSpPr>
          <a:xfrm rot="0">
            <a:off x="1093738" y="7440365"/>
            <a:ext cx="647402" cy="647403"/>
            <a:chOff x="0" y="0"/>
            <a:chExt cx="863203" cy="863203"/>
          </a:xfrm>
        </p:grpSpPr>
        <p:sp>
          <p:nvSpPr>
            <p:cNvPr name="Freeform 29" id="2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30" id="3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TextBox 31" id="31"/>
          <p:cNvSpPr txBox="true"/>
          <p:nvPr/>
        </p:nvSpPr>
        <p:spPr>
          <a:xfrm rot="0">
            <a:off x="1297484" y="7618065"/>
            <a:ext cx="239911" cy="358676"/>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3</a:t>
            </a:r>
          </a:p>
        </p:txBody>
      </p:sp>
      <p:sp>
        <p:nvSpPr>
          <p:cNvPr name="TextBox 32" id="32"/>
          <p:cNvSpPr txBox="true"/>
          <p:nvPr/>
        </p:nvSpPr>
        <p:spPr>
          <a:xfrm rot="0">
            <a:off x="2976860" y="7390656"/>
            <a:ext cx="3544044"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Confirm Return</a:t>
            </a:r>
          </a:p>
        </p:txBody>
      </p:sp>
      <p:sp>
        <p:nvSpPr>
          <p:cNvPr name="TextBox 33" id="33"/>
          <p:cNvSpPr txBox="true"/>
          <p:nvPr/>
        </p:nvSpPr>
        <p:spPr>
          <a:xfrm rot="0">
            <a:off x="2976860" y="7937004"/>
            <a:ext cx="7460902" cy="53935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Verify the returned book's record by viewing issued books.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333" r="0" b="-83333"/>
            </a:stretch>
          </a:blipFill>
        </p:spPr>
      </p:sp>
      <p:sp>
        <p:nvSpPr>
          <p:cNvPr name="Freeform 3" id="3"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3810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6" id="6" descr="preencoded.png"/>
          <p:cNvSpPr/>
          <p:nvPr/>
        </p:nvSpPr>
        <p:spPr>
          <a:xfrm flipH="false" flipV="false" rot="0">
            <a:off x="12352347" y="4529138"/>
            <a:ext cx="4906953" cy="2166491"/>
          </a:xfrm>
          <a:custGeom>
            <a:avLst/>
            <a:gdLst/>
            <a:ahLst/>
            <a:cxnLst/>
            <a:rect r="r" b="b" t="t" l="l"/>
            <a:pathLst>
              <a:path h="2166491" w="4906953">
                <a:moveTo>
                  <a:pt x="0" y="0"/>
                </a:moveTo>
                <a:lnTo>
                  <a:pt x="4906953" y="0"/>
                </a:lnTo>
                <a:lnTo>
                  <a:pt x="4906953" y="2166491"/>
                </a:lnTo>
                <a:lnTo>
                  <a:pt x="0" y="2166491"/>
                </a:lnTo>
                <a:lnTo>
                  <a:pt x="0" y="0"/>
                </a:lnTo>
                <a:close/>
              </a:path>
            </a:pathLst>
          </a:custGeom>
          <a:blipFill>
            <a:blip r:embed="rId5"/>
            <a:stretch>
              <a:fillRect l="-339" t="-4882" r="0" b="-574"/>
            </a:stretch>
          </a:blipFill>
        </p:spPr>
      </p:sp>
      <p:sp>
        <p:nvSpPr>
          <p:cNvPr name="TextBox 7" id="7"/>
          <p:cNvSpPr txBox="true"/>
          <p:nvPr/>
        </p:nvSpPr>
        <p:spPr>
          <a:xfrm rot="0">
            <a:off x="888356" y="1711524"/>
            <a:ext cx="7437387" cy="924074"/>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System Functionality</a:t>
            </a:r>
          </a:p>
        </p:txBody>
      </p:sp>
      <p:sp>
        <p:nvSpPr>
          <p:cNvPr name="Freeform 8" id="8" descr="preencoded.png"/>
          <p:cNvSpPr/>
          <p:nvPr/>
        </p:nvSpPr>
        <p:spPr>
          <a:xfrm flipH="false" flipV="false" rot="0">
            <a:off x="992238" y="3530948"/>
            <a:ext cx="1417588" cy="2268141"/>
          </a:xfrm>
          <a:custGeom>
            <a:avLst/>
            <a:gdLst/>
            <a:ahLst/>
            <a:cxnLst/>
            <a:rect r="r" b="b" t="t" l="l"/>
            <a:pathLst>
              <a:path h="2268141" w="1417588">
                <a:moveTo>
                  <a:pt x="0" y="0"/>
                </a:moveTo>
                <a:lnTo>
                  <a:pt x="1417587" y="0"/>
                </a:lnTo>
                <a:lnTo>
                  <a:pt x="1417587" y="2268141"/>
                </a:lnTo>
                <a:lnTo>
                  <a:pt x="0" y="2268141"/>
                </a:lnTo>
                <a:lnTo>
                  <a:pt x="0" y="0"/>
                </a:lnTo>
                <a:close/>
              </a:path>
            </a:pathLst>
          </a:custGeom>
          <a:blipFill>
            <a:blip r:embed="rId6"/>
            <a:stretch>
              <a:fillRect l="-84" t="0" r="-84" b="0"/>
            </a:stretch>
          </a:blipFill>
        </p:spPr>
      </p:sp>
      <p:sp>
        <p:nvSpPr>
          <p:cNvPr name="TextBox 9" id="9"/>
          <p:cNvSpPr txBox="true"/>
          <p:nvPr/>
        </p:nvSpPr>
        <p:spPr>
          <a:xfrm rot="0">
            <a:off x="2835027" y="3795415"/>
            <a:ext cx="3544044"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Book Issue</a:t>
            </a:r>
          </a:p>
        </p:txBody>
      </p:sp>
      <p:sp>
        <p:nvSpPr>
          <p:cNvPr name="TextBox 10" id="10"/>
          <p:cNvSpPr txBox="true"/>
          <p:nvPr/>
        </p:nvSpPr>
        <p:spPr>
          <a:xfrm rot="0">
            <a:off x="2835027" y="4341763"/>
            <a:ext cx="7602736"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When a book is issued, its quantity is decremented, and the issued count is incremented.</a:t>
            </a:r>
          </a:p>
        </p:txBody>
      </p:sp>
      <p:sp>
        <p:nvSpPr>
          <p:cNvPr name="Freeform 11" id="11" descr="preencoded.png"/>
          <p:cNvSpPr/>
          <p:nvPr/>
        </p:nvSpPr>
        <p:spPr>
          <a:xfrm flipH="false" flipV="false" rot="0">
            <a:off x="992238" y="5799087"/>
            <a:ext cx="1417588" cy="2268141"/>
          </a:xfrm>
          <a:custGeom>
            <a:avLst/>
            <a:gdLst/>
            <a:ahLst/>
            <a:cxnLst/>
            <a:rect r="r" b="b" t="t" l="l"/>
            <a:pathLst>
              <a:path h="2268141" w="1417588">
                <a:moveTo>
                  <a:pt x="0" y="0"/>
                </a:moveTo>
                <a:lnTo>
                  <a:pt x="1417587" y="0"/>
                </a:lnTo>
                <a:lnTo>
                  <a:pt x="1417587" y="2268142"/>
                </a:lnTo>
                <a:lnTo>
                  <a:pt x="0" y="2268142"/>
                </a:lnTo>
                <a:lnTo>
                  <a:pt x="0" y="0"/>
                </a:lnTo>
                <a:close/>
              </a:path>
            </a:pathLst>
          </a:custGeom>
          <a:blipFill>
            <a:blip r:embed="rId7"/>
            <a:stretch>
              <a:fillRect l="-84" t="0" r="-84" b="0"/>
            </a:stretch>
          </a:blipFill>
        </p:spPr>
      </p:sp>
      <p:sp>
        <p:nvSpPr>
          <p:cNvPr name="TextBox 12" id="12"/>
          <p:cNvSpPr txBox="true"/>
          <p:nvPr/>
        </p:nvSpPr>
        <p:spPr>
          <a:xfrm rot="0">
            <a:off x="2835027" y="6063555"/>
            <a:ext cx="3544044"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Book Return</a:t>
            </a:r>
          </a:p>
        </p:txBody>
      </p:sp>
      <p:sp>
        <p:nvSpPr>
          <p:cNvPr name="TextBox 13" id="13"/>
          <p:cNvSpPr txBox="true"/>
          <p:nvPr/>
        </p:nvSpPr>
        <p:spPr>
          <a:xfrm rot="0">
            <a:off x="2835027" y="6609904"/>
            <a:ext cx="7602736"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When a book is returned, the quantity is incremented, and the issued count is decremented.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850237" y="3315741"/>
            <a:ext cx="7088237" cy="924074"/>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Conclusion</a:t>
            </a:r>
          </a:p>
        </p:txBody>
      </p:sp>
      <p:sp>
        <p:nvSpPr>
          <p:cNvPr name="TextBox 7" id="7"/>
          <p:cNvSpPr txBox="true"/>
          <p:nvPr/>
        </p:nvSpPr>
        <p:spPr>
          <a:xfrm rot="0">
            <a:off x="7850237" y="4579292"/>
            <a:ext cx="9445526" cy="2353866"/>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Thank you for watching! This Library Management System, developed by Ankush Lagwal while training in core Java, provides an intuitive and efficient way to manage your library's operations. With its user-friendly interface and robust functionality, it offers a complete solution for your library management needs.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DAGXAvIzME4</dc:identifier>
  <dcterms:modified xsi:type="dcterms:W3CDTF">2011-08-01T06:04:30Z</dcterms:modified>
  <cp:revision>1</cp:revision>
  <dc:title>Library-Management-System-Demo (1).pptx</dc:title>
</cp:coreProperties>
</file>